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376" r:id="rId2"/>
    <p:sldId id="264" r:id="rId3"/>
    <p:sldId id="2377" r:id="rId4"/>
    <p:sldId id="269" r:id="rId5"/>
    <p:sldId id="270" r:id="rId6"/>
    <p:sldId id="273" r:id="rId7"/>
    <p:sldId id="275" r:id="rId8"/>
    <p:sldId id="279" r:id="rId9"/>
    <p:sldId id="282" r:id="rId10"/>
    <p:sldId id="281" r:id="rId11"/>
    <p:sldId id="283" r:id="rId12"/>
    <p:sldId id="278" r:id="rId13"/>
    <p:sldId id="262" r:id="rId14"/>
    <p:sldId id="257" r:id="rId15"/>
    <p:sldId id="265" r:id="rId16"/>
    <p:sldId id="266" r:id="rId17"/>
    <p:sldId id="274" r:id="rId18"/>
    <p:sldId id="276" r:id="rId19"/>
    <p:sldId id="267" r:id="rId20"/>
    <p:sldId id="268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8"/>
    <p:restoredTop sz="94725"/>
  </p:normalViewPr>
  <p:slideViewPr>
    <p:cSldViewPr snapToGrid="0">
      <p:cViewPr varScale="1">
        <p:scale>
          <a:sx n="113" d="100"/>
          <a:sy n="113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D1614-2B4E-1D4C-BEE0-D5E9940F7D06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1E4D7-CEEC-DF4C-8039-A0FD20B09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3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81234-6111-6D44-BC74-8658AA1F98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8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Single-cell profiling of circulating </a:t>
            </a:r>
            <a:r>
              <a:rPr lang="en-US" i="1" dirty="0" err="1">
                <a:effectLst/>
                <a:latin typeface="Helvetica" pitchFamily="2" charset="0"/>
              </a:rPr>
              <a:t>immunecells</a:t>
            </a:r>
            <a:r>
              <a:rPr lang="en-US" i="1" dirty="0">
                <a:effectLst/>
                <a:latin typeface="Helvetica" pitchFamily="2" charset="0"/>
              </a:rPr>
              <a:t> during Ebola virus (EBOV) infection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 non-human primates resolves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molecular correlates of viral tropism,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characterizes replication dynamics within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infected cells, and distinguishes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expression changes that are mediated by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viral infection from those due to cytokine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signaling.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E4D7-CEEC-DF4C-8039-A0FD20B09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0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77BB-095D-B334-93EB-75D7B329E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4BF6B-810E-56AC-66BA-1DD1DC149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7A3B-6493-B023-C45F-29641329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A925-AF7F-5270-E1CF-C8D4152B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12C3E-F293-2F16-387F-D5172341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9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9BF3-45A7-E1A7-1626-B2E47ECA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25277-C64D-129F-1FD0-9C0DDCE63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F55B-CA3E-A696-CD06-8833C988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0B78B-47EF-98C5-9065-401FEBF6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8BC2A-2A67-6E2F-6242-78DCD7E4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9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733F9-D5C8-9A88-BAD2-4A45B092B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8AF1E-8097-605C-FB0B-973FF9138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1C97-CB0F-77C3-6EC8-4A0C8BF7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AE2A6-7CA3-C8BE-C8F8-BE012479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0DD0C-7145-77F8-BAB3-D80A723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6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halek_logo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82" y="6319295"/>
            <a:ext cx="1931735" cy="4201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9589-9C19-FE34-9812-4CF17B8F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1EF6-FBAE-26DE-A51D-E956F17D4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3F40E-DF42-FDA2-7481-69896737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EFE29-F7B1-2FF6-AF9D-E6E1B372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CEF50-89BD-F931-463C-D4E79C9F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56BC-3696-EF2C-3846-6E7FDACC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76E0A-8635-C044-2BC6-7ED4C4449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CA8B7-D1AA-4E1F-A47A-0657EF84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E0637-144F-CB07-1043-A843A3B1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DE476-AE5E-83FA-8002-8CCBED3E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7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91A4-4A14-2833-106A-0248E0A5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9B592-51DE-7A54-EE1D-5E102FB0B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29478-0759-91FA-188B-386209EAA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5F294-FF14-2C25-6337-87C8B990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CBEDE-14CC-3297-6DDE-B27B9DD3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91DB1-63C7-37A8-A074-C4DCDA45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3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D8E5-21EB-879F-2FD6-83D264DB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6641C-BEAD-9025-6EF2-EE4ABAA9D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EE821-1325-B34F-5ED8-91AD708FA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CC107-26B3-0E92-DEC8-87E9A4FE7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24976-84BF-6497-7385-15B146C7B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7A055-231E-C77A-361D-1CA2F6A5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C0F00-1B98-2AF8-237E-E7AA573A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28ACD-7FE8-CA59-5138-1D7F53B4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265-E171-15A3-124F-CA0F2C26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1A2A5-8948-7B76-3ECB-A1F4BAFA0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068C0-E65C-B621-2306-DE753D8E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69AD1-C23A-7BCD-1C21-3A1A926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3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453A00-059B-7139-2D6D-197A0BF9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E1128-0351-25AA-6152-1E1569DB6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353D1-1EF5-5A55-0BC7-DC090DFE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9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B028-011B-B9E3-F47D-20F33CB1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5847C-DCC2-1675-CEF9-D90BAA1BF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53797-33CD-4424-9E26-96B954C07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7CF39-7FEA-2446-A886-DB359E21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E89B3-B94C-C7BA-3F2F-A63EC7AF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3B897-ECE4-0390-14A7-7A1C220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FA4E-596E-C68F-02CD-61A841CB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EF71A-2AF8-C9AE-886B-0B8C3C557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EAFC1-4BBF-2215-AB7E-331199009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71838-F8EA-BBB4-BB2C-7D9E5FC0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E1337-58EB-A6C3-7D2D-E4142192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E0890-D18D-4C20-37D7-0D4E6159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8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71B68E-C6BF-B354-9E1C-187DEBB2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800DE-4BAC-3FA9-34F8-66C6211C4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0E1D3-449E-A77B-6DF0-82947FAB7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617FE-2774-254A-8BFA-EC872035335E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4197-5825-421F-75FD-D19AA606D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A9427-E79B-544D-A2B8-6C4B192F2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2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https://lh7-rt.googleusercontent.com/docsz/AD_4nXc76uK-07noyn-Agu4fhiQ0MCmaDA5TqdAq0fL6pkmXMFvtuij34F96Ftj3RUduKE4AUUfjOr52ibPt-SJ0LB_RXwVv_2icyrzcC2aHWrsnT9QX43egRx1gZK9tKaiA7VV4sZdgXPVtpYFN6rcXFAnfhLW5WCBcWDNNt_6uww?key=mnItoWIZreHfB2XFhl4iP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https://lh7-rt.googleusercontent.com/docsz/AD_4nXeIQ_YIGMxm1Yv03jZn4QBADOqEt-miGZRs8IZGJLXJuc8CUsdvURk4z2wpFf4FxE_sWxrBeLQaqgoM3jBWEGBRvKOoMeY2kfxjhyCXTlRbFPsR6SPhiKTgskV5DE3ve5o6s8Zv6Z76Kadn_Kvf62j6rSOSEOCZS6gz22-QQw?key=mnItoWIZreHfB2XFhl4iPQ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topics/neuroscience/transcriptome" TargetMode="External"/><Relationship Id="rId3" Type="http://schemas.openxmlformats.org/officeDocument/2006/relationships/hyperlink" Target="https://www.sciencedirect.com/science/article/pii/S2211124720316739#fig1" TargetMode="External"/><Relationship Id="rId7" Type="http://schemas.openxmlformats.org/officeDocument/2006/relationships/hyperlink" Target="https://www.sciencedirect.com/science/article/pii/S2211124720316739#bib32" TargetMode="External"/><Relationship Id="rId2" Type="http://schemas.openxmlformats.org/officeDocument/2006/relationships/hyperlink" Target="https://www.sciencedirect.com/topics/immunology-and-microbiology/surface-proper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2211124720316739#bib3" TargetMode="External"/><Relationship Id="rId5" Type="http://schemas.openxmlformats.org/officeDocument/2006/relationships/hyperlink" Target="https://www.sciencedirect.com/topics/neuroscience/cd27" TargetMode="External"/><Relationship Id="rId4" Type="http://schemas.openxmlformats.org/officeDocument/2006/relationships/hyperlink" Target="https://www.sciencedirect.com/science/article/pii/S2211124720316739#mmc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cl/fo/e48hj72eoksoxg10nv7en/ANA6OfNaqUsm_udNMzaSBKA?rlkey=f6s6v1b66z4p1nng5rm9984du&amp;st=4exa5o9z&amp;dl=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9079A6-53AB-7B63-37CD-016B70B8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857" y="5862433"/>
            <a:ext cx="2693225" cy="8338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September 23-27, 2024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Kilifi, Kenya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97292"/>
            <a:ext cx="10972800" cy="8338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tabLst>
                <a:tab pos="2971726" algn="ctr"/>
                <a:tab pos="5943451" algn="r"/>
              </a:tabLst>
            </a:pPr>
            <a: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Computational and Experimental Design </a:t>
            </a:r>
            <a:b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Single Cell Analysis Program (SCAP) Workshop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C7554-0BDF-18B2-B585-C88AD9CA1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67" y="4559652"/>
            <a:ext cx="3367465" cy="833875"/>
          </a:xfrm>
          <a:prstGeom prst="rect">
            <a:avLst/>
          </a:prstGeom>
        </p:spPr>
      </p:pic>
      <p:pic>
        <p:nvPicPr>
          <p:cNvPr id="1025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1EEE02A8-89A0-BCF4-3B2E-CFC07B97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5" y="3210587"/>
            <a:ext cx="4923696" cy="6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A logo with a bird and shield&#10;&#10;Description automatically generated">
            <a:extLst>
              <a:ext uri="{FF2B5EF4-FFF2-40B4-BE49-F238E27FC236}">
                <a16:creationId xmlns:a16="http://schemas.microsoft.com/office/drawing/2014/main" id="{8699E637-945A-04CB-4598-E56D0576A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85" y="2563045"/>
            <a:ext cx="3511929" cy="173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B90152-CC8A-3207-7C7A-DA75B6AEF0B7}"/>
              </a:ext>
            </a:extLst>
          </p:cNvPr>
          <p:cNvSpPr txBox="1">
            <a:spLocks/>
          </p:cNvSpPr>
          <p:nvPr/>
        </p:nvSpPr>
        <p:spPr>
          <a:xfrm>
            <a:off x="753533" y="31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D1477-DCA0-845A-A3B8-CBC8B61E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3" y="1411288"/>
            <a:ext cx="2082800" cy="673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587E03-A643-4337-075C-3D528EEA3907}"/>
              </a:ext>
            </a:extLst>
          </p:cNvPr>
          <p:cNvSpPr txBox="1"/>
          <p:nvPr/>
        </p:nvSpPr>
        <p:spPr>
          <a:xfrm>
            <a:off x="3171825" y="1286173"/>
            <a:ext cx="3182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PBMC from a Healthy Donor</a:t>
            </a:r>
          </a:p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Non-small cell lung cancer</a:t>
            </a:r>
          </a:p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Melanoma Tumor Derived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DDF74-1CFE-4A3B-C842-F81AA550B9E7}"/>
              </a:ext>
            </a:extLst>
          </p:cNvPr>
          <p:cNvSpPr txBox="1"/>
          <p:nvPr/>
        </p:nvSpPr>
        <p:spPr>
          <a:xfrm>
            <a:off x="344487" y="2521636"/>
            <a:ext cx="110479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Human peripheral blood mononuclear cells (</a:t>
            </a:r>
            <a:r>
              <a:rPr lang="en-US" sz="1600" b="1" i="0" u="sng" dirty="0">
                <a:solidFill>
                  <a:srgbClr val="0A2347"/>
                </a:solidFill>
                <a:effectLst/>
                <a:latin typeface="Calibre"/>
              </a:rPr>
              <a:t>PBMCs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) of a healthy male donor aged 27 were obtained by 10x Genomics from </a:t>
            </a:r>
            <a:r>
              <a:rPr lang="en-US" sz="1600" b="0" i="0" dirty="0" err="1">
                <a:solidFill>
                  <a:srgbClr val="0A2347"/>
                </a:solidFill>
                <a:effectLst/>
                <a:latin typeface="Calibre"/>
              </a:rPr>
              <a:t>AllCells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.</a:t>
            </a: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A fresh surgical resection of a </a:t>
            </a:r>
            <a:r>
              <a:rPr lang="en-US" sz="1600" b="1" i="0" u="sng" dirty="0">
                <a:solidFill>
                  <a:srgbClr val="0A2347"/>
                </a:solidFill>
                <a:effectLst/>
                <a:latin typeface="Calibre"/>
              </a:rPr>
              <a:t>squamous non-small cell lung carcinoma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 tumor was obtained by 10x Genomics. Cells were sorted for live cells prior to running.</a:t>
            </a:r>
            <a:br>
              <a:rPr lang="en-US" sz="1600" dirty="0"/>
            </a:b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Human </a:t>
            </a:r>
            <a:r>
              <a:rPr lang="en-US" sz="1600" b="1" i="0" u="sng" dirty="0">
                <a:solidFill>
                  <a:srgbClr val="0A2347"/>
                </a:solidFill>
                <a:effectLst/>
                <a:latin typeface="Calibre"/>
              </a:rPr>
              <a:t>Melanoma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 tumor derived cells of a pre-treatment male donor aged 40 were obtained by 10x Genomics from Discovery Life Sciences.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9B7CE-990B-7F75-7F48-EE07A887AC90}"/>
              </a:ext>
            </a:extLst>
          </p:cNvPr>
          <p:cNvSpPr txBox="1"/>
          <p:nvPr/>
        </p:nvSpPr>
        <p:spPr>
          <a:xfrm>
            <a:off x="365679" y="4707760"/>
            <a:ext cx="32776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i="1" dirty="0">
                <a:latin typeface="Helvetica" pitchFamily="2" charset="0"/>
              </a:rPr>
              <a:t>5000 cells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3 tissues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Gene expression and TCR </a:t>
            </a:r>
            <a:endParaRPr lang="en-US" i="1" dirty="0"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813BB-55D4-5EA4-B98D-EAF1BCFC51B8}"/>
              </a:ext>
            </a:extLst>
          </p:cNvPr>
          <p:cNvSpPr txBox="1"/>
          <p:nvPr/>
        </p:nvSpPr>
        <p:spPr>
          <a:xfrm>
            <a:off x="3643313" y="4403429"/>
            <a:ext cx="80882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Questions include:</a:t>
            </a:r>
          </a:p>
          <a:p>
            <a:r>
              <a:rPr lang="en-US" dirty="0"/>
              <a:t>- What types of cells do you observe in each tissue?</a:t>
            </a:r>
          </a:p>
          <a:p>
            <a:r>
              <a:rPr lang="en-US" dirty="0"/>
              <a:t>- Are T cell states similar in PBMCs and tumors? Different in each tumor type?</a:t>
            </a:r>
          </a:p>
          <a:p>
            <a:r>
              <a:rPr lang="en-US" dirty="0"/>
              <a:t>- What are the features of TCRs in PBMC compared to tumors?</a:t>
            </a:r>
          </a:p>
          <a:p>
            <a:r>
              <a:rPr lang="en-US" dirty="0"/>
              <a:t>- Are there any shared TCR clones across samples?</a:t>
            </a:r>
          </a:p>
          <a:p>
            <a:r>
              <a:rPr lang="en-US" dirty="0"/>
              <a:t>- What are the TCR features and gene expression states of expanded TCR clones?</a:t>
            </a:r>
          </a:p>
        </p:txBody>
      </p:sp>
    </p:spTree>
    <p:extLst>
      <p:ext uri="{BB962C8B-B14F-4D97-AF65-F5344CB8AC3E}">
        <p14:creationId xmlns:p14="http://schemas.microsoft.com/office/powerpoint/2010/main" val="168164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B90152-CC8A-3207-7C7A-DA75B6AEF0B7}"/>
              </a:ext>
            </a:extLst>
          </p:cNvPr>
          <p:cNvSpPr txBox="1">
            <a:spLocks/>
          </p:cNvSpPr>
          <p:nvPr/>
        </p:nvSpPr>
        <p:spPr>
          <a:xfrm>
            <a:off x="487891" y="270391"/>
            <a:ext cx="105156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D1477-DCA0-845A-A3B8-CBC8B61E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91" y="966862"/>
            <a:ext cx="2082800" cy="67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85998-2F0E-D801-60DD-EBE0A37DA997}"/>
              </a:ext>
            </a:extLst>
          </p:cNvPr>
          <p:cNvSpPr txBox="1"/>
          <p:nvPr/>
        </p:nvSpPr>
        <p:spPr>
          <a:xfrm>
            <a:off x="3743325" y="481826"/>
            <a:ext cx="3182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PBMC from a Healthy Donor</a:t>
            </a:r>
          </a:p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Non-small cell lung cancer</a:t>
            </a:r>
          </a:p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Melanoma Tumor Derived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B468-1872-6B58-C36B-B42564C0F176}"/>
              </a:ext>
            </a:extLst>
          </p:cNvPr>
          <p:cNvSpPr txBox="1"/>
          <p:nvPr/>
        </p:nvSpPr>
        <p:spPr>
          <a:xfrm>
            <a:off x="187853" y="1838013"/>
            <a:ext cx="160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Related 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25020-C2E5-95FF-9794-D155B205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1" y="2299678"/>
            <a:ext cx="5098522" cy="174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498F8-4EC5-AA68-4D3C-3146189A0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33957"/>
            <a:ext cx="5098522" cy="188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A89FA3-81BA-8C05-D931-70556F591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0" y="4541233"/>
            <a:ext cx="4606103" cy="2046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118E87-DA64-4521-346B-2BC3D4379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690" y="4496093"/>
            <a:ext cx="5489899" cy="20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6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A11-771B-FD7B-4094-F6B8FD2F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projects from past workshops</a:t>
            </a:r>
          </a:p>
        </p:txBody>
      </p:sp>
    </p:spTree>
    <p:extLst>
      <p:ext uri="{BB962C8B-B14F-4D97-AF65-F5344CB8AC3E}">
        <p14:creationId xmlns:p14="http://schemas.microsoft.com/office/powerpoint/2010/main" val="161143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5.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17AC7-504E-94F6-65A5-55D5461024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988" y="3376999"/>
            <a:ext cx="5852191" cy="1416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27EA9-BC93-6089-F2D6-1B874EAC2C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69" y="1828800"/>
            <a:ext cx="5852191" cy="44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4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5.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667969" y="3699701"/>
            <a:ext cx="100651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4500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30 Donors</a:t>
            </a:r>
          </a:p>
          <a:p>
            <a:pPr algn="just"/>
            <a:r>
              <a:rPr lang="en-US" dirty="0">
                <a:latin typeface="Helvetica" pitchFamily="2" charset="0"/>
              </a:rPr>
              <a:t>3 Types of samples  (Healthy and Ulcerative colitis (</a:t>
            </a:r>
            <a:r>
              <a:rPr lang="en-US" dirty="0">
                <a:effectLst/>
                <a:latin typeface="Helvetica" pitchFamily="2" charset="0"/>
              </a:rPr>
              <a:t>Non-inflamed and Inflamed)) </a:t>
            </a:r>
          </a:p>
          <a:p>
            <a:pPr algn="just"/>
            <a:endParaRPr lang="en-US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differential expression between the 3 types of samples?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17AC7-504E-94F6-65A5-55D5461024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932" y="2390381"/>
            <a:ext cx="8584244" cy="2077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59514"/>
            <a:ext cx="10798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Single-cell analyses of colon biopsy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specimens from patients with ulcerative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colitis delineate how expression patterns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and shifting cell populations may shape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disease</a:t>
            </a: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0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CCC81-4AA9-8C3E-2653-CB9F22B8BC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16" y="1349481"/>
            <a:ext cx="7070450" cy="23476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EB2BDE-A13B-676B-54D2-52475C255EA7}"/>
              </a:ext>
            </a:extLst>
          </p:cNvPr>
          <p:cNvGrpSpPr/>
          <p:nvPr/>
        </p:nvGrpSpPr>
        <p:grpSpPr>
          <a:xfrm>
            <a:off x="7293111" y="1342285"/>
            <a:ext cx="4768262" cy="5019267"/>
            <a:chOff x="2945354" y="0"/>
            <a:chExt cx="6845417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85E8D-6A4A-633D-BDDA-A64B14DF8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5354" y="0"/>
              <a:ext cx="6301292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BFA9EC-13D4-9E89-3433-0908392FD972}"/>
                </a:ext>
              </a:extLst>
            </p:cNvPr>
            <p:cNvSpPr/>
            <p:nvPr/>
          </p:nvSpPr>
          <p:spPr>
            <a:xfrm>
              <a:off x="7961971" y="3713356"/>
              <a:ext cx="1828800" cy="1628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3D2BB6-937F-BD99-5A4F-2181A43D837A}"/>
                </a:ext>
              </a:extLst>
            </p:cNvPr>
            <p:cNvSpPr/>
            <p:nvPr/>
          </p:nvSpPr>
          <p:spPr>
            <a:xfrm>
              <a:off x="8640919" y="2490650"/>
              <a:ext cx="1069138" cy="109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933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6.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100651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i="1" dirty="0">
                <a:latin typeface="Helvetica" pitchFamily="2" charset="0"/>
              </a:rPr>
              <a:t>From Human</a:t>
            </a:r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2970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3 Donors</a:t>
            </a:r>
          </a:p>
          <a:p>
            <a:pPr algn="just"/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i="1" dirty="0">
                <a:latin typeface="Helvetica" pitchFamily="2" charset="0"/>
              </a:rPr>
              <a:t>From Mouse</a:t>
            </a:r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2912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10 Mouse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5 Time points!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 Can you detect “Pulmonary </a:t>
            </a:r>
            <a:r>
              <a:rPr lang="en-US" dirty="0" err="1">
                <a:latin typeface="Helvetica" pitchFamily="2" charset="0"/>
              </a:rPr>
              <a:t>Ionocyte</a:t>
            </a:r>
            <a:r>
              <a:rPr lang="en-US" dirty="0">
                <a:latin typeface="Helvetica" pitchFamily="2" charset="0"/>
              </a:rPr>
              <a:t>”? Any changes across time?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Mouse and Human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59514"/>
            <a:ext cx="10798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Single-cell </a:t>
            </a:r>
            <a:r>
              <a:rPr lang="en-US" i="1" dirty="0">
                <a:latin typeface="Helvetica" pitchFamily="2" charset="0"/>
              </a:rPr>
              <a:t>analyses reveals cell states that represent known and novel cell populations of the lung, They identified a novel, rare cell type that they call the ‘pulmonary </a:t>
            </a:r>
            <a:r>
              <a:rPr lang="en-US" i="1" dirty="0" err="1">
                <a:latin typeface="Helvetica" pitchFamily="2" charset="0"/>
              </a:rPr>
              <a:t>ionocyte</a:t>
            </a:r>
            <a:r>
              <a:rPr lang="en-US" i="1" dirty="0">
                <a:latin typeface="Helvetica" pitchFamily="2" charset="0"/>
              </a:rPr>
              <a:t>’, which co-expresses FOXI1, H+-ATPase (V-ATPase) and CFTR, the gene that is mutated in cystic fibrosis.</a:t>
            </a: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4DB6F-38FD-0B88-EED0-2FD44E87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4057" y="2510906"/>
            <a:ext cx="6635931" cy="29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7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D6AF-EB9C-1682-B38D-3EBE732E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76470-A7B8-783B-D91E-60DFEE54F6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874" y="3420676"/>
            <a:ext cx="6131312" cy="275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798DD-32FD-0063-4311-89B0B20AC9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874" y="1970745"/>
            <a:ext cx="3065242" cy="1257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7C4EA-43FB-676B-773C-6EF072C0D8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186" y="1173743"/>
            <a:ext cx="5319132" cy="53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4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D6AF-EB9C-1682-B38D-3EBE732E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71164-C27B-F27E-7B5B-29E9D1B8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297"/>
            <a:ext cx="10515600" cy="4630931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Single-cell transcriptome and BCR usage data on human donors who have been exposed to malaria or have never been exposed. Authors were interested in the presence and roles of atypical B cells (</a:t>
            </a:r>
            <a:r>
              <a:rPr lang="en-US" sz="1600" dirty="0" err="1"/>
              <a:t>atBCs</a:t>
            </a:r>
            <a:r>
              <a:rPr lang="en-US" sz="1600" dirty="0"/>
              <a:t>) which were previously associated with autoimmune disease. 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further examine the response to natural exposure to malaria, 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PfCSP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-specific B cells, as well as B cells specific for the </a:t>
            </a:r>
            <a:r>
              <a:rPr lang="en-US" sz="1400" b="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 falciparum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merozoite 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Learn more about surface from ScienceDirect's AI-generated Topic Pages"/>
              </a:rPr>
              <a:t>surface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protein-1 (PfMSP1), were also sorted from 6 adult Kenyans from an area of moderate to high malaria transmission (</a:t>
            </a:r>
            <a:r>
              <a:rPr lang="en-US" sz="1400" b="0" i="0" u="none" strike="noStrike" dirty="0">
                <a:solidFill>
                  <a:srgbClr val="0272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Figure 1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A; </a:t>
            </a:r>
            <a:r>
              <a:rPr lang="en-US" sz="1400" b="0" i="0" u="none" strike="noStrike" dirty="0">
                <a:solidFill>
                  <a:srgbClr val="0272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Table S1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 Individuals in this population carry high numbers of circulating 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atBCs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characterized by the absence of CD21 and 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Learn more about CD27 from ScienceDirect's AI-generated Topic Pages"/>
              </a:rPr>
              <a:t>CD27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sz="1400" b="0" i="0" u="none" strike="noStrike" dirty="0">
                <a:solidFill>
                  <a:srgbClr val="0272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Aye et al., 2020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 Because B cells specific for a given antigen are rare within an individual, only ∼10–50 antigen-specific cells could be sorted per sample. Accordingly, we used a modified version of the relatively low-throughput Smart-seq2 protocol (</a:t>
            </a:r>
            <a:r>
              <a:rPr lang="en-US" sz="1400" b="0" i="0" u="none" strike="noStrike" dirty="0">
                <a:solidFill>
                  <a:srgbClr val="0272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Picelli et al., 2014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to obtain 163 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Learn more about transcriptomes from ScienceDirect's AI-generated Topic Pages"/>
              </a:rPr>
              <a:t>transcriptomes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from 11 individuals.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you get: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 expression and BCR usage for 162 cells from patients exposed or not exposed to malaria. 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 B cells expressing BCRs specific to malaria have distinct gene expression profiles? 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 malaria-specific BCRs have distinct receptor gene usage or variable region features? </a:t>
            </a:r>
          </a:p>
        </p:txBody>
      </p:sp>
    </p:spTree>
    <p:extLst>
      <p:ext uri="{BB962C8B-B14F-4D97-AF65-F5344CB8AC3E}">
        <p14:creationId xmlns:p14="http://schemas.microsoft.com/office/powerpoint/2010/main" val="1748374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BF9F8-1A70-5AC5-C43E-048CA8BA08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131" y="1342285"/>
            <a:ext cx="6075399" cy="4824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811A3-C05F-170F-CFCE-8CEC4ACA67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717" y="1945165"/>
            <a:ext cx="4492152" cy="39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9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64BA-EC8D-DA5B-A6B9-2AD9ABA5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DB796-3504-D925-45B9-6849D5DC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672534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Slack-Lato"/>
                <a:hlinkClick r:id="rId2"/>
              </a:rPr>
              <a:t>https://www.dropbox.com/scl/fo/e48hj72eoksoxg10nv7en/ANA6OfNaqUsm_udNMzaSBKA?rlkey=f6s6v1b66z4p1nng5rm9984du&amp;st=4exa5o9z&amp;dl=0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0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8.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100651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4310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6 tissues (5 immune and 1 epithelial) 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18 Mouse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cells?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 </a:t>
            </a:r>
          </a:p>
          <a:p>
            <a:pPr algn="just"/>
            <a:r>
              <a:rPr lang="en-US" dirty="0">
                <a:latin typeface="Helvetica" pitchFamily="2" charset="0"/>
              </a:rPr>
              <a:t>Can you detect Immune cells in multiple tissues?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the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same immune cell type between tissues?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47110"/>
            <a:ext cx="10798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analyzed more than 400,000 single cells covering all of the major mouse organs and constructed a basic scheme for a mouse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cell atlas (MCA). We reveal a single-cell hierarchy for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many tissues that have not been well characterized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previously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83BA7-DAF6-D108-05B1-A2100E8CD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6412" y="1976846"/>
            <a:ext cx="4602699" cy="48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4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C0AC0-EC12-3B86-3757-4952330A69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85" y="1536306"/>
            <a:ext cx="6193334" cy="4956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F8F90-34AA-839E-8986-ED4F7D5E4E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519" y="2861869"/>
            <a:ext cx="5687101" cy="21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4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DEBCF7-597D-994C-BD6F-C345F02259A5}"/>
              </a:ext>
            </a:extLst>
          </p:cNvPr>
          <p:cNvSpPr txBox="1">
            <a:spLocks/>
          </p:cNvSpPr>
          <p:nvPr/>
        </p:nvSpPr>
        <p:spPr>
          <a:xfrm>
            <a:off x="700369" y="244698"/>
            <a:ext cx="10515600" cy="402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Project 9: comparison of T cells in healthy skin and skim tumors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52EDC-D2BE-B944-AA20-49B3E06EAC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1" b="-1"/>
          <a:stretch/>
        </p:blipFill>
        <p:spPr>
          <a:xfrm>
            <a:off x="241131" y="2545318"/>
            <a:ext cx="1990005" cy="1492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93D7C4-10D9-C045-9C77-E64DE54D7D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53"/>
          <a:stretch/>
        </p:blipFill>
        <p:spPr>
          <a:xfrm>
            <a:off x="2446423" y="2518417"/>
            <a:ext cx="2028041" cy="1546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429E9E-BC4C-0F47-B9F2-9A2DBA203594}"/>
              </a:ext>
            </a:extLst>
          </p:cNvPr>
          <p:cNvSpPr txBox="1"/>
          <p:nvPr/>
        </p:nvSpPr>
        <p:spPr>
          <a:xfrm>
            <a:off x="561405" y="2237541"/>
            <a:ext cx="1132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Normal skin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7D1B3-5C26-B347-8959-80AF0D4321D0}"/>
              </a:ext>
            </a:extLst>
          </p:cNvPr>
          <p:cNvSpPr txBox="1"/>
          <p:nvPr/>
        </p:nvSpPr>
        <p:spPr>
          <a:xfrm>
            <a:off x="2231136" y="2225705"/>
            <a:ext cx="288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Cutaneous squamous cell carcinoma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D4C8D-110B-5843-AEC0-4D157E9EED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31" y="4097904"/>
            <a:ext cx="5717038" cy="2741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9BEA5-3FD2-E947-AC1A-CC4E561007E7}"/>
              </a:ext>
            </a:extLst>
          </p:cNvPr>
          <p:cNvSpPr txBox="1"/>
          <p:nvPr/>
        </p:nvSpPr>
        <p:spPr>
          <a:xfrm>
            <a:off x="9292131" y="6117465"/>
            <a:ext cx="140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 et al., 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98C25-DD3B-214A-A096-F0F5ECC7B8A5}"/>
              </a:ext>
            </a:extLst>
          </p:cNvPr>
          <p:cNvSpPr txBox="1"/>
          <p:nvPr/>
        </p:nvSpPr>
        <p:spPr>
          <a:xfrm>
            <a:off x="6956874" y="1972815"/>
            <a:ext cx="2739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do you get</a:t>
            </a:r>
          </a:p>
          <a:p>
            <a:r>
              <a:rPr lang="en-US" dirty="0"/>
              <a:t>1889 cells</a:t>
            </a:r>
          </a:p>
          <a:p>
            <a:r>
              <a:rPr lang="en-US" dirty="0"/>
              <a:t>11 donors</a:t>
            </a:r>
          </a:p>
          <a:p>
            <a:r>
              <a:rPr lang="en-US" dirty="0"/>
              <a:t>Tumor and normal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CC0BF-F156-9E49-A114-6D15469A3909}"/>
              </a:ext>
            </a:extLst>
          </p:cNvPr>
          <p:cNvSpPr txBox="1"/>
          <p:nvPr/>
        </p:nvSpPr>
        <p:spPr>
          <a:xfrm>
            <a:off x="6479643" y="3470623"/>
            <a:ext cx="4736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Questions</a:t>
            </a:r>
          </a:p>
          <a:p>
            <a:r>
              <a:rPr lang="en-US" dirty="0"/>
              <a:t>Do T cells in normal tissue look different than T cells in tumors?</a:t>
            </a:r>
          </a:p>
          <a:p>
            <a:r>
              <a:rPr lang="en-US" dirty="0"/>
              <a:t>Are tumor T cells similar across patients?</a:t>
            </a:r>
          </a:p>
          <a:p>
            <a:r>
              <a:rPr lang="en-US" dirty="0"/>
              <a:t>What are the types of T cells that we observe in tumors?</a:t>
            </a:r>
          </a:p>
          <a:p>
            <a:r>
              <a:rPr lang="en-US" dirty="0"/>
              <a:t>Do we see many exhausted or proliferating cells?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88574-903E-C442-9E75-63D7E2AC5C21}"/>
              </a:ext>
            </a:extLst>
          </p:cNvPr>
          <p:cNvSpPr txBox="1"/>
          <p:nvPr/>
        </p:nvSpPr>
        <p:spPr>
          <a:xfrm>
            <a:off x="271174" y="691771"/>
            <a:ext cx="10944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define the cellular composition and architecture of cutaneous squamous cell carcinoma (</a:t>
            </a:r>
            <a:r>
              <a:rPr lang="en-US" dirty="0" err="1"/>
              <a:t>cSCC</a:t>
            </a:r>
            <a:r>
              <a:rPr lang="en-US" dirty="0"/>
              <a:t>), we combined single-cell RNA sequencing with spatial transcriptomics and multiplexed ion beam imaging from a series of human </a:t>
            </a:r>
            <a:r>
              <a:rPr lang="en-US" dirty="0" err="1"/>
              <a:t>cSCCs</a:t>
            </a:r>
            <a:r>
              <a:rPr lang="en-US" dirty="0"/>
              <a:t> and matched normal skin. These data define </a:t>
            </a:r>
            <a:r>
              <a:rPr lang="en-US" dirty="0" err="1"/>
              <a:t>cSCC</a:t>
            </a:r>
            <a:r>
              <a:rPr lang="en-US" dirty="0"/>
              <a:t> tumor and stromal cell subpopulations, the spatial niches where they interact, and the communicating gene networks that they engage in cancer.</a:t>
            </a:r>
          </a:p>
        </p:txBody>
      </p:sp>
    </p:spTree>
    <p:extLst>
      <p:ext uri="{BB962C8B-B14F-4D97-AF65-F5344CB8AC3E}">
        <p14:creationId xmlns:p14="http://schemas.microsoft.com/office/powerpoint/2010/main" val="419501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64BA-EC8D-DA5B-A6B9-2AD9ABA5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DB796-3504-D925-45B9-6849D5DC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672534"/>
          </a:xfrm>
        </p:spPr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Read papers related to dataset</a:t>
            </a:r>
          </a:p>
          <a:p>
            <a:pPr lvl="1"/>
            <a:r>
              <a:rPr lang="en-US" dirty="0"/>
              <a:t>Explain the methodology used and the experimental design</a:t>
            </a:r>
          </a:p>
          <a:p>
            <a:pPr lvl="1"/>
            <a:r>
              <a:rPr lang="en-US" dirty="0"/>
              <a:t>How many samples? What technology? What was the sample preparation (i.e. dissociation, sorting, enrichment)</a:t>
            </a:r>
          </a:p>
          <a:p>
            <a:pPr lvl="1"/>
            <a:r>
              <a:rPr lang="en-US" dirty="0"/>
              <a:t>What would you change or improve?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Perform your own exploratory analysis following notebook we will share</a:t>
            </a:r>
          </a:p>
          <a:p>
            <a:r>
              <a:rPr lang="en-US" dirty="0"/>
              <a:t>Presentation</a:t>
            </a:r>
          </a:p>
          <a:p>
            <a:pPr lvl="1"/>
            <a:r>
              <a:rPr lang="en-US" dirty="0"/>
              <a:t>Make a short presentation (5-10 slides) reviewing what you learned</a:t>
            </a:r>
          </a:p>
        </p:txBody>
      </p:sp>
    </p:spTree>
    <p:extLst>
      <p:ext uri="{BB962C8B-B14F-4D97-AF65-F5344CB8AC3E}">
        <p14:creationId xmlns:p14="http://schemas.microsoft.com/office/powerpoint/2010/main" val="1144100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7BD60-7A89-A413-7611-81EB4CBD69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65" y="1882045"/>
            <a:ext cx="5667034" cy="4334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A165D-1776-1C14-2FF5-142371B1ED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303" y="2324499"/>
            <a:ext cx="5714512" cy="34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1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/>
              <a:t>Project 1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57145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3607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13 Monkeys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5 Timepoints (DPI) 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cells?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 between monkeys?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</a:t>
            </a:r>
          </a:p>
          <a:p>
            <a:pPr algn="just"/>
            <a:r>
              <a:rPr lang="en-US" dirty="0">
                <a:latin typeface="Helvetica" pitchFamily="2" charset="0"/>
              </a:rPr>
              <a:t>Where can we detect </a:t>
            </a:r>
            <a:r>
              <a:rPr lang="en-US" dirty="0" err="1">
                <a:latin typeface="Helvetica" pitchFamily="2" charset="0"/>
              </a:rPr>
              <a:t>ebola</a:t>
            </a:r>
            <a:r>
              <a:rPr lang="en-US" dirty="0">
                <a:latin typeface="Helvetica" pitchFamily="2" charset="0"/>
              </a:rPr>
              <a:t> transcripts? 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timepoints?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9650" y="1252555"/>
            <a:ext cx="114194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Single-cell profiling of circulating immune cells during Ebola virus (EBOV) infection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 non-human primates resolves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molecular correlates of viral tropism,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characterizes replication dynamics within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infected cells, and distinguishes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expression changes that are mediated by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viral infection from those due to cytokine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signaling.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9E165-C13E-8E48-AB3B-EA7F68E62B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4059" y="2337855"/>
            <a:ext cx="5714512" cy="34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1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D6AF-EB9C-1682-B38D-3EBE732E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B8B6-28E2-B84F-CC11-DE4088E720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93" y="2578815"/>
            <a:ext cx="6386848" cy="1621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135A8-7192-2A2E-37F0-DE949B9F0B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529" y="1690688"/>
            <a:ext cx="5210578" cy="48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8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D6AF-EB9C-1682-B38D-3EBE732E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07C8A7-FAFC-E989-3C0F-E1EDE6D5C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181" y="119797"/>
            <a:ext cx="7414279" cy="3124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F181FB-4911-C19A-FCEC-CAC448EE1828}"/>
              </a:ext>
            </a:extLst>
          </p:cNvPr>
          <p:cNvSpPr txBox="1"/>
          <p:nvPr/>
        </p:nvSpPr>
        <p:spPr>
          <a:xfrm>
            <a:off x="613317" y="3244334"/>
            <a:ext cx="114076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Single-cell characterization of B cell transcriptome and B cell receptor usage from patients recovered from SARS-CoV-2 infection. One major question is how pre-existing B cells specific to other coronaviruses contributed to the antibody response to SARS-CoV-2. </a:t>
            </a:r>
          </a:p>
          <a:p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400" b="0" i="1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 parallel, to get a broader view of the overall B cell response toward SARS-CoV-2 at both early (M0) and late time points (M6), we sorted CD19</a:t>
            </a:r>
            <a:r>
              <a:rPr lang="en-US" sz="1400" b="0" i="1" baseline="30000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400" b="0" i="1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IgD</a:t>
            </a:r>
            <a:r>
              <a:rPr lang="en-US" sz="1400" b="0" i="1" baseline="30000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−</a:t>
            </a:r>
            <a:r>
              <a:rPr lang="en-US" sz="1400" b="0" i="1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B cells from the same patients and performed single-cell RNA sequencing (</a:t>
            </a:r>
            <a:r>
              <a:rPr lang="en-US" sz="1400" b="0" i="1" dirty="0" err="1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sz="1400" b="0" i="1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-seq) using the 10X Genomics technology. This allowed us to couple both 5′ </a:t>
            </a:r>
            <a:r>
              <a:rPr lang="en-US" sz="1400" b="0" i="1" dirty="0" err="1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sz="1400" b="0" i="1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-seq, V(D)J profiling, and feature barcoding of 20 known B cell surface markers, and we also developed anti-His barcoded antibodies to reveal His-tagged SARS-CoV-2 S-specific B cells</a:t>
            </a:r>
            <a:r>
              <a:rPr lang="en-US" sz="1400" b="0" i="0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You get: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Single-cell gene expression and BCR usage from four patients at early and late (6 months) time points after infection</a:t>
            </a:r>
          </a:p>
          <a:p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types of B cells are found in patient blood?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 B cell subsets and BCR sequence clonality change at late vs. early time points?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 patients with severe vs. moderate disease have distinct types of B cells or BCR usage? </a:t>
            </a:r>
          </a:p>
        </p:txBody>
      </p:sp>
    </p:spTree>
    <p:extLst>
      <p:ext uri="{BB962C8B-B14F-4D97-AF65-F5344CB8AC3E}">
        <p14:creationId xmlns:p14="http://schemas.microsoft.com/office/powerpoint/2010/main" val="28057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B90152-CC8A-3207-7C7A-DA75B6AEF0B7}"/>
              </a:ext>
            </a:extLst>
          </p:cNvPr>
          <p:cNvSpPr txBox="1">
            <a:spLocks/>
          </p:cNvSpPr>
          <p:nvPr/>
        </p:nvSpPr>
        <p:spPr>
          <a:xfrm>
            <a:off x="365679" y="259278"/>
            <a:ext cx="10515600" cy="646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B554F-6E7B-400D-0C88-98FA2A306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91" y="1154113"/>
            <a:ext cx="2082800" cy="67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89B3A-4157-D5D6-C5BA-9559AC351594}"/>
              </a:ext>
            </a:extLst>
          </p:cNvPr>
          <p:cNvSpPr txBox="1"/>
          <p:nvPr/>
        </p:nvSpPr>
        <p:spPr>
          <a:xfrm>
            <a:off x="2793647" y="1297870"/>
            <a:ext cx="6868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Human B cells from a healthy donor pre- and post- flu vaccination (v2)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0426-A414-5975-DD14-B1019165740D}"/>
              </a:ext>
            </a:extLst>
          </p:cNvPr>
          <p:cNvSpPr txBox="1"/>
          <p:nvPr/>
        </p:nvSpPr>
        <p:spPr>
          <a:xfrm>
            <a:off x="365679" y="2075716"/>
            <a:ext cx="11460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Human B cells isolated from a healthy female donor pre- and post- influenza vaccination were obtained by 10x Genomics from Discovery Life Sciences.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Post-vaccination sample was obtained 14 days after vaccination.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Gene expression and BCR Amplified libraries were generated from 16,400 cells (85% viable, expected recovery 8,500 cells) as described in the Chromium Next GEM Single Cell 5' Reagent Kits v2 (Dual Index) User Guide (CG000331 Rev A) and sequenced on an Illumina </a:t>
            </a:r>
            <a:r>
              <a:rPr lang="en-US" sz="1600" b="0" i="0" dirty="0" err="1">
                <a:solidFill>
                  <a:srgbClr val="0A2347"/>
                </a:solidFill>
                <a:effectLst/>
                <a:latin typeface="Calibre"/>
              </a:rPr>
              <a:t>NovaSeq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 6000.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Libraries from the pre- and post-vaccination B cells were analyzed using Cell Ranger </a:t>
            </a:r>
            <a:r>
              <a:rPr lang="en-US" sz="1600" b="0" i="1" dirty="0" err="1">
                <a:solidFill>
                  <a:srgbClr val="0A2347"/>
                </a:solidFill>
                <a:effectLst/>
                <a:latin typeface="Calibre"/>
              </a:rPr>
              <a:t>aggr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.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DC427-534C-1EE0-8DEE-1C59A9A8501F}"/>
              </a:ext>
            </a:extLst>
          </p:cNvPr>
          <p:cNvSpPr txBox="1"/>
          <p:nvPr/>
        </p:nvSpPr>
        <p:spPr>
          <a:xfrm>
            <a:off x="365679" y="4707760"/>
            <a:ext cx="32776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i="1" dirty="0">
                <a:latin typeface="Helvetica" pitchFamily="2" charset="0"/>
              </a:rPr>
              <a:t>5000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2</a:t>
            </a:r>
            <a:r>
              <a:rPr lang="en-US" i="1" dirty="0">
                <a:effectLst/>
                <a:latin typeface="Helvetica" pitchFamily="2" charset="0"/>
              </a:rPr>
              <a:t> time points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Gene expression and BCR </a:t>
            </a:r>
            <a:endParaRPr lang="en-US" i="1" dirty="0">
              <a:effectLst/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E0E3C-16ED-1147-3EF6-19ECB6BFC988}"/>
              </a:ext>
            </a:extLst>
          </p:cNvPr>
          <p:cNvSpPr txBox="1"/>
          <p:nvPr/>
        </p:nvSpPr>
        <p:spPr>
          <a:xfrm>
            <a:off x="3471316" y="4543485"/>
            <a:ext cx="87206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effectLst/>
                <a:latin typeface="Helvetica" pitchFamily="2" charset="0"/>
              </a:rPr>
              <a:t>Questions to Answer</a:t>
            </a:r>
          </a:p>
          <a:p>
            <a:pPr algn="just"/>
            <a:r>
              <a:rPr lang="en-US" dirty="0">
                <a:latin typeface="Helvetica" pitchFamily="2" charset="0"/>
              </a:rPr>
              <a:t>- What types of B cells do you observe?</a:t>
            </a:r>
          </a:p>
          <a:p>
            <a:pPr algn="just"/>
            <a:r>
              <a:rPr lang="en-US" dirty="0">
                <a:latin typeface="Helvetica" pitchFamily="2" charset="0"/>
              </a:rPr>
              <a:t>- Are B cell states similar pre- and post-vaccination?</a:t>
            </a:r>
          </a:p>
          <a:p>
            <a:pPr algn="just"/>
            <a:r>
              <a:rPr lang="en-US" dirty="0">
                <a:latin typeface="Helvetica" pitchFamily="2" charset="0"/>
              </a:rPr>
              <a:t>- What are the features of BCRs pre- vs post-vaccination?</a:t>
            </a:r>
          </a:p>
          <a:p>
            <a:pPr algn="just"/>
            <a:r>
              <a:rPr lang="en-US" dirty="0">
                <a:latin typeface="Helvetica" pitchFamily="2" charset="0"/>
              </a:rPr>
              <a:t>- Are there any shared BCR clones across the two time points?</a:t>
            </a:r>
          </a:p>
          <a:p>
            <a:pPr algn="just"/>
            <a:r>
              <a:rPr lang="en-US" dirty="0">
                <a:latin typeface="Helvetica" pitchFamily="2" charset="0"/>
              </a:rPr>
              <a:t>- What are the BCR features and gene expression states of expanded BCR clones?</a:t>
            </a:r>
          </a:p>
        </p:txBody>
      </p:sp>
    </p:spTree>
    <p:extLst>
      <p:ext uri="{BB962C8B-B14F-4D97-AF65-F5344CB8AC3E}">
        <p14:creationId xmlns:p14="http://schemas.microsoft.com/office/powerpoint/2010/main" val="33627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E02EA-7BC8-7B28-6527-95C706AC5DC8}"/>
              </a:ext>
            </a:extLst>
          </p:cNvPr>
          <p:cNvSpPr txBox="1">
            <a:spLocks/>
          </p:cNvSpPr>
          <p:nvPr/>
        </p:nvSpPr>
        <p:spPr>
          <a:xfrm>
            <a:off x="365679" y="259278"/>
            <a:ext cx="10515600" cy="646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26DCA-4EF3-8CB6-C86A-1BBF87DB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82" y="922289"/>
            <a:ext cx="2082800" cy="67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78172-6EFE-D562-73C2-12A35A5343D9}"/>
              </a:ext>
            </a:extLst>
          </p:cNvPr>
          <p:cNvSpPr txBox="1"/>
          <p:nvPr/>
        </p:nvSpPr>
        <p:spPr>
          <a:xfrm>
            <a:off x="2849738" y="1066046"/>
            <a:ext cx="686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Human B cells from a healthy donor pre- and post- flu vaccination (v2)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53D13-3D86-0327-03CB-353514A4EE55}"/>
              </a:ext>
            </a:extLst>
          </p:cNvPr>
          <p:cNvSpPr txBox="1"/>
          <p:nvPr/>
        </p:nvSpPr>
        <p:spPr>
          <a:xfrm>
            <a:off x="173566" y="2086586"/>
            <a:ext cx="160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Related 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B04DE-493D-98FA-8722-D526BF09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455918"/>
            <a:ext cx="6355822" cy="1167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05421D-A3AC-DBF2-09CD-366A0C4DF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354" y="1827213"/>
            <a:ext cx="1609800" cy="2187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5F341-22D9-2843-4D03-62057348E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287" y="1827213"/>
            <a:ext cx="2881313" cy="2265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DCDC73-B7BA-ED7A-ABF7-3AF6ADF68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41" y="4782974"/>
            <a:ext cx="5512859" cy="1384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8B6286-799E-E54B-B7D1-25329416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576" y="4483705"/>
            <a:ext cx="4810126" cy="18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23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1649</Words>
  <Application>Microsoft Macintosh PowerPoint</Application>
  <PresentationFormat>Widescreen</PresentationFormat>
  <Paragraphs>158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Calibre</vt:lpstr>
      <vt:lpstr>Calibri</vt:lpstr>
      <vt:lpstr>Calibri Light</vt:lpstr>
      <vt:lpstr>Helvetica</vt:lpstr>
      <vt:lpstr>Slack-Lato</vt:lpstr>
      <vt:lpstr>Office Theme</vt:lpstr>
      <vt:lpstr>Computational and Experimental Design  Single Cell Analysis Program (SCAP) Workshop</vt:lpstr>
      <vt:lpstr>Projects</vt:lpstr>
      <vt:lpstr>Aims</vt:lpstr>
      <vt:lpstr>Project 1</vt:lpstr>
      <vt:lpstr>Project 1 </vt:lpstr>
      <vt:lpstr>Project 2</vt:lpstr>
      <vt:lpstr>Project 2</vt:lpstr>
      <vt:lpstr>PowerPoint Presentation</vt:lpstr>
      <vt:lpstr>PowerPoint Presentation</vt:lpstr>
      <vt:lpstr>PowerPoint Presentation</vt:lpstr>
      <vt:lpstr>PowerPoint Presentation</vt:lpstr>
      <vt:lpstr>Old projects from past workshops</vt:lpstr>
      <vt:lpstr>Project 5. </vt:lpstr>
      <vt:lpstr>Project 5. </vt:lpstr>
      <vt:lpstr>Project 6</vt:lpstr>
      <vt:lpstr>Project 6. </vt:lpstr>
      <vt:lpstr>Project 7</vt:lpstr>
      <vt:lpstr>Project 7</vt:lpstr>
      <vt:lpstr>Project 8</vt:lpstr>
      <vt:lpstr>Project 8. </vt:lpstr>
      <vt:lpstr>Project 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Track projects</dc:title>
  <dc:creator>Sergio Triana</dc:creator>
  <cp:lastModifiedBy>David Fischer</cp:lastModifiedBy>
  <cp:revision>74</cp:revision>
  <dcterms:created xsi:type="dcterms:W3CDTF">2023-03-07T09:17:02Z</dcterms:created>
  <dcterms:modified xsi:type="dcterms:W3CDTF">2024-09-24T13:43:18Z</dcterms:modified>
</cp:coreProperties>
</file>